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73" r:id="rId5"/>
    <p:sldId id="277" r:id="rId6"/>
    <p:sldId id="274" r:id="rId7"/>
    <p:sldId id="275" r:id="rId8"/>
    <p:sldId id="278" r:id="rId9"/>
    <p:sldId id="279" r:id="rId10"/>
    <p:sldId id="280" r:id="rId11"/>
    <p:sldId id="281" r:id="rId12"/>
    <p:sldId id="283" r:id="rId13"/>
    <p:sldId id="286" r:id="rId14"/>
    <p:sldId id="284" r:id="rId15"/>
    <p:sldId id="287" r:id="rId16"/>
    <p:sldId id="288" r:id="rId17"/>
    <p:sldId id="289" r:id="rId18"/>
    <p:sldId id="290" r:id="rId19"/>
    <p:sldId id="291" r:id="rId20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-128" y="-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11196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99320" y="3961800"/>
            <a:ext cx="11196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6236640" y="154548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499320" y="396180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236640" y="396180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360504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285080" y="1545480"/>
            <a:ext cx="360504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8070840" y="1545480"/>
            <a:ext cx="360504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99320" y="3961800"/>
            <a:ext cx="360504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body"/>
          </p:nvPr>
        </p:nvSpPr>
        <p:spPr>
          <a:xfrm>
            <a:off x="4285080" y="3961800"/>
            <a:ext cx="360504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47" name="PlaceHolder 7"/>
          <p:cNvSpPr>
            <a:spLocks noGrp="1"/>
          </p:cNvSpPr>
          <p:nvPr>
            <p:ph type="body"/>
          </p:nvPr>
        </p:nvSpPr>
        <p:spPr>
          <a:xfrm>
            <a:off x="8070840" y="3961800"/>
            <a:ext cx="360504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ubTitle"/>
          </p:nvPr>
        </p:nvSpPr>
        <p:spPr>
          <a:xfrm>
            <a:off x="499320" y="1545480"/>
            <a:ext cx="11196720" cy="4626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11196720" cy="4626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5463720" cy="4626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6640" y="1545480"/>
            <a:ext cx="5463720" cy="4626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subTitle"/>
          </p:nvPr>
        </p:nvSpPr>
        <p:spPr>
          <a:xfrm>
            <a:off x="499320" y="246960"/>
            <a:ext cx="11196720" cy="5297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6640" y="1545480"/>
            <a:ext cx="5463720" cy="4626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99320" y="396180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499320" y="1545480"/>
            <a:ext cx="11196720" cy="4626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5463720" cy="4626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6640" y="154548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36640" y="396180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236640" y="154548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499320" y="3961800"/>
            <a:ext cx="11196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11196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99320" y="3961800"/>
            <a:ext cx="11196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6236640" y="154548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499320" y="396180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6236640" y="396180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360504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285080" y="1545480"/>
            <a:ext cx="360504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8070840" y="1545480"/>
            <a:ext cx="360504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body"/>
          </p:nvPr>
        </p:nvSpPr>
        <p:spPr>
          <a:xfrm>
            <a:off x="499320" y="3961800"/>
            <a:ext cx="360504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91" name="PlaceHolder 6"/>
          <p:cNvSpPr>
            <a:spLocks noGrp="1"/>
          </p:cNvSpPr>
          <p:nvPr>
            <p:ph type="body"/>
          </p:nvPr>
        </p:nvSpPr>
        <p:spPr>
          <a:xfrm>
            <a:off x="4285080" y="3961800"/>
            <a:ext cx="360504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92" name="PlaceHolder 7"/>
          <p:cNvSpPr>
            <a:spLocks noGrp="1"/>
          </p:cNvSpPr>
          <p:nvPr>
            <p:ph type="body"/>
          </p:nvPr>
        </p:nvSpPr>
        <p:spPr>
          <a:xfrm>
            <a:off x="8070840" y="3961800"/>
            <a:ext cx="360504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11196720" cy="4626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5463720" cy="4626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6640" y="1545480"/>
            <a:ext cx="5463720" cy="4626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subTitle"/>
          </p:nvPr>
        </p:nvSpPr>
        <p:spPr>
          <a:xfrm>
            <a:off x="499320" y="246960"/>
            <a:ext cx="11196720" cy="5297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6640" y="1545480"/>
            <a:ext cx="5463720" cy="4626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99320" y="396180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5463720" cy="4626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6640" y="154548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236640" y="396180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6640" y="154548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99320" y="3961800"/>
            <a:ext cx="11196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5" Type="http://schemas.openxmlformats.org/officeDocument/2006/relationships/image" Target="../media/image2.png"/><Relationship Id="rId16" Type="http://schemas.openxmlformats.org/officeDocument/2006/relationships/image" Target="../media/image3.png"/><Relationship Id="rId17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5.png"/><Relationship Id="rId15" Type="http://schemas.openxmlformats.org/officeDocument/2006/relationships/image" Target="../media/image6.pn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>
            <a:alphaModFix amt="7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stomShape 1"/>
          <p:cNvSpPr/>
          <p:nvPr/>
        </p:nvSpPr>
        <p:spPr>
          <a:xfrm>
            <a:off x="-4680" y="0"/>
            <a:ext cx="1471680" cy="6857640"/>
          </a:xfrm>
          <a:prstGeom prst="rect">
            <a:avLst/>
          </a:prstGeom>
          <a:solidFill>
            <a:schemeClr val="tx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PlaceHolder 2"/>
          <p:cNvSpPr>
            <a:spLocks noGrp="1"/>
          </p:cNvSpPr>
          <p:nvPr>
            <p:ph type="title"/>
          </p:nvPr>
        </p:nvSpPr>
        <p:spPr>
          <a:xfrm>
            <a:off x="3393360" y="2007360"/>
            <a:ext cx="6930720" cy="15998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sz="4000" b="1" strike="noStrike" spc="-1">
                <a:solidFill>
                  <a:srgbClr val="18191B"/>
                </a:solidFill>
                <a:latin typeface="Calibri"/>
              </a:rPr>
              <a:t>Presentation Title</a:t>
            </a:r>
            <a:endParaRPr lang="en-US" sz="40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110520" y="4015080"/>
            <a:ext cx="1234440" cy="258480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alibri"/>
              </a:rPr>
              <a:t>ALS-U Experimental Systems Advisory Committee Meeting | December 3-4, 2019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3393360" y="3804120"/>
            <a:ext cx="2593080" cy="40690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800" b="1" strike="noStrike" spc="-1">
                <a:solidFill>
                  <a:srgbClr val="006BA6"/>
                </a:solidFill>
                <a:latin typeface="Calibri"/>
              </a:rPr>
              <a:t>Presenter Name</a:t>
            </a:r>
            <a:endParaRPr lang="en-US" sz="28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3393360" y="4257720"/>
            <a:ext cx="1136520" cy="40690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200" b="0" strike="noStrike" spc="-1">
                <a:solidFill>
                  <a:srgbClr val="18191B"/>
                </a:solidFill>
                <a:latin typeface="Calibri"/>
              </a:rPr>
              <a:t>Job Title</a:t>
            </a:r>
            <a:endParaRPr lang="en-US" sz="22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3393360" y="4617000"/>
            <a:ext cx="2998800" cy="40690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200" b="0" strike="noStrike" spc="-1">
                <a:solidFill>
                  <a:srgbClr val="18191B"/>
                </a:solidFill>
                <a:latin typeface="Calibri"/>
              </a:rPr>
              <a:t>Affiliation / Group Name</a:t>
            </a:r>
            <a:endParaRPr lang="en-US" sz="22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3393360" y="5915520"/>
            <a:ext cx="625320" cy="40690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18191B"/>
                </a:solidFill>
                <a:latin typeface="Calibri"/>
              </a:rPr>
              <a:t>Date</a:t>
            </a:r>
            <a:endParaRPr lang="en-US" sz="1800" b="0" strike="noStrike" spc="-1">
              <a:solidFill>
                <a:srgbClr val="313335"/>
              </a:solidFill>
              <a:latin typeface="Calibri"/>
            </a:endParaRPr>
          </a:p>
        </p:txBody>
      </p:sp>
      <p:grpSp>
        <p:nvGrpSpPr>
          <p:cNvPr id="7" name="Group 8"/>
          <p:cNvGrpSpPr/>
          <p:nvPr/>
        </p:nvGrpSpPr>
        <p:grpSpPr>
          <a:xfrm>
            <a:off x="-4680" y="248760"/>
            <a:ext cx="1464840" cy="2521800"/>
            <a:chOff x="-4680" y="248760"/>
            <a:chExt cx="1464840" cy="2521800"/>
          </a:xfrm>
        </p:grpSpPr>
        <p:pic>
          <p:nvPicPr>
            <p:cNvPr id="8" name="Picture 10"/>
            <p:cNvPicPr/>
            <p:nvPr/>
          </p:nvPicPr>
          <p:blipFill>
            <a:blip r:embed="rId15"/>
            <a:srcRect r="7546" b="-21356"/>
            <a:stretch/>
          </p:blipFill>
          <p:spPr>
            <a:xfrm>
              <a:off x="139680" y="248760"/>
              <a:ext cx="1176120" cy="498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11"/>
            <p:cNvPicPr/>
            <p:nvPr/>
          </p:nvPicPr>
          <p:blipFill>
            <a:blip r:embed="rId16"/>
            <a:stretch/>
          </p:blipFill>
          <p:spPr>
            <a:xfrm>
              <a:off x="-4680" y="1645920"/>
              <a:ext cx="1464840" cy="1124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2"/>
            <p:cNvPicPr/>
            <p:nvPr/>
          </p:nvPicPr>
          <p:blipFill>
            <a:blip r:embed="rId17"/>
            <a:stretch/>
          </p:blipFill>
          <p:spPr>
            <a:xfrm>
              <a:off x="270720" y="950040"/>
              <a:ext cx="914040" cy="6955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1" name="PlaceHolder 9"/>
          <p:cNvSpPr>
            <a:spLocks noGrp="1"/>
          </p:cNvSpPr>
          <p:nvPr>
            <p:ph type="body"/>
          </p:nvPr>
        </p:nvSpPr>
        <p:spPr>
          <a:xfrm>
            <a:off x="10592280" y="6230880"/>
            <a:ext cx="1280520" cy="406908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  <a:spcBef>
                <a:spcPts val="1001"/>
              </a:spcBef>
            </a:pPr>
            <a:r>
              <a:rPr lang="en-US" sz="1800" b="1" strike="noStrike" spc="-1">
                <a:solidFill>
                  <a:srgbClr val="18191B"/>
                </a:solidFill>
                <a:latin typeface="Calibri"/>
              </a:rPr>
              <a:t>Talk #/code</a:t>
            </a:r>
            <a:endParaRPr lang="en-US" sz="18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body"/>
          </p:nvPr>
        </p:nvSpPr>
        <p:spPr>
          <a:xfrm>
            <a:off x="499320" y="1545480"/>
            <a:ext cx="11196720" cy="4626360"/>
          </a:xfrm>
          <a:prstGeom prst="rect">
            <a:avLst/>
          </a:prstGeom>
        </p:spPr>
        <p:txBody>
          <a:bodyPr/>
          <a:lstStyle/>
          <a:p>
            <a:pPr marL="274320" indent="-273960">
              <a:lnSpc>
                <a:spcPct val="100000"/>
              </a:lnSpc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313335"/>
                </a:solidFill>
                <a:latin typeface="Calibri"/>
              </a:rPr>
              <a:t>Edit Master text styles</a:t>
            </a:r>
          </a:p>
          <a:p>
            <a:pPr marL="685800" lvl="1" indent="-273960">
              <a:lnSpc>
                <a:spcPct val="100000"/>
              </a:lnSpc>
              <a:spcBef>
                <a:spcPts val="499"/>
              </a:spcBef>
              <a:buClr>
                <a:srgbClr val="313335"/>
              </a:buClr>
              <a:buFont typeface="Calibri"/>
              <a:buChar char="–"/>
            </a:pPr>
            <a:r>
              <a:rPr lang="en-US" sz="3200" b="0" strike="noStrike" spc="-1">
                <a:solidFill>
                  <a:srgbClr val="313335"/>
                </a:solidFill>
                <a:latin typeface="Calibri"/>
              </a:rPr>
              <a:t>Second level</a:t>
            </a:r>
          </a:p>
          <a:p>
            <a:pPr marL="1143000" lvl="2" indent="-273960">
              <a:lnSpc>
                <a:spcPct val="100000"/>
              </a:lnSpc>
              <a:spcBef>
                <a:spcPts val="499"/>
              </a:spcBef>
              <a:buClr>
                <a:srgbClr val="313335"/>
              </a:buClr>
              <a:buFont typeface="Calibri"/>
              <a:buChar char="–"/>
            </a:pPr>
            <a:r>
              <a:rPr lang="en-US" sz="2800" b="0" strike="noStrike" spc="-1">
                <a:solidFill>
                  <a:srgbClr val="313335"/>
                </a:solidFill>
                <a:latin typeface="Calibri"/>
              </a:rPr>
              <a:t>Third level</a:t>
            </a:r>
          </a:p>
          <a:p>
            <a:pPr marL="1600200" lvl="3" indent="-273960">
              <a:lnSpc>
                <a:spcPct val="100000"/>
              </a:lnSpc>
              <a:spcBef>
                <a:spcPts val="499"/>
              </a:spcBef>
              <a:buClr>
                <a:srgbClr val="313335"/>
              </a:buClr>
              <a:buFont typeface="Calibri"/>
              <a:buChar char="–"/>
            </a:pPr>
            <a:r>
              <a:rPr lang="en-US" sz="2400" b="0" strike="noStrike" spc="-1">
                <a:solidFill>
                  <a:srgbClr val="313335"/>
                </a:solidFill>
                <a:latin typeface="Calibri"/>
              </a:rPr>
              <a:t>Fourth level</a:t>
            </a:r>
          </a:p>
          <a:p>
            <a:pPr marL="2057400" lvl="4" indent="-273960">
              <a:lnSpc>
                <a:spcPct val="100000"/>
              </a:lnSpc>
              <a:spcBef>
                <a:spcPts val="499"/>
              </a:spcBef>
              <a:buClr>
                <a:srgbClr val="313335"/>
              </a:buClr>
              <a:buFont typeface="Calibri"/>
              <a:buChar char="–"/>
            </a:pPr>
            <a:r>
              <a:rPr lang="en-US" sz="2000" b="0" strike="noStrike" spc="-1">
                <a:solidFill>
                  <a:srgbClr val="313335"/>
                </a:solidFill>
                <a:latin typeface="Calibri"/>
              </a:rPr>
              <a:t>Fifth level</a:t>
            </a:r>
          </a:p>
        </p:txBody>
      </p:sp>
      <p:sp>
        <p:nvSpPr>
          <p:cNvPr id="49" name="PlaceHolder 2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006BA6"/>
                </a:solidFill>
                <a:latin typeface="Calibri"/>
              </a:rPr>
              <a:t>Insert slide title in sentence case</a:t>
            </a:r>
            <a:endParaRPr lang="en-US" sz="44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sldNum"/>
          </p:nvPr>
        </p:nvSpPr>
        <p:spPr>
          <a:xfrm>
            <a:off x="11693880" y="6442200"/>
            <a:ext cx="536040" cy="369000"/>
          </a:xfrm>
          <a:prstGeom prst="rect">
            <a:avLst/>
          </a:prstGeom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5DB3542A-D8C0-4006-8B66-5AB1A2CEB766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ftr"/>
          </p:nvPr>
        </p:nvSpPr>
        <p:spPr>
          <a:xfrm>
            <a:off x="7636320" y="4530960"/>
            <a:ext cx="4076280" cy="4160520"/>
          </a:xfrm>
          <a:prstGeom prst="rect">
            <a:avLst/>
          </a:prstGeom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>
                <a:solidFill>
                  <a:srgbClr val="006BA6"/>
                </a:solidFill>
                <a:latin typeface="Calibri"/>
              </a:rPr>
              <a:t>ALS-U Experimental Systems Advisory Committee Meeting | December 3-4, 2019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52" name="Line 5"/>
          <p:cNvSpPr/>
          <p:nvPr/>
        </p:nvSpPr>
        <p:spPr>
          <a:xfrm>
            <a:off x="11750760" y="6427080"/>
            <a:ext cx="360" cy="429840"/>
          </a:xfrm>
          <a:prstGeom prst="line">
            <a:avLst/>
          </a:prstGeom>
          <a:ln w="1908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3" name="Group 6"/>
          <p:cNvGrpSpPr/>
          <p:nvPr/>
        </p:nvGrpSpPr>
        <p:grpSpPr>
          <a:xfrm>
            <a:off x="146520" y="6427440"/>
            <a:ext cx="3096360" cy="429840"/>
            <a:chOff x="146520" y="6427440"/>
            <a:chExt cx="3096360" cy="429840"/>
          </a:xfrm>
        </p:grpSpPr>
        <p:sp>
          <p:nvSpPr>
            <p:cNvPr id="54" name="Line 7"/>
            <p:cNvSpPr/>
            <p:nvPr/>
          </p:nvSpPr>
          <p:spPr>
            <a:xfrm>
              <a:off x="2112840" y="6427440"/>
              <a:ext cx="360" cy="429840"/>
            </a:xfrm>
            <a:prstGeom prst="line">
              <a:avLst/>
            </a:prstGeom>
            <a:ln w="1908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55" name="Picture 17"/>
            <p:cNvPicPr/>
            <p:nvPr/>
          </p:nvPicPr>
          <p:blipFill>
            <a:blip r:embed="rId15"/>
            <a:stretch/>
          </p:blipFill>
          <p:spPr>
            <a:xfrm>
              <a:off x="2257560" y="6438960"/>
              <a:ext cx="985320" cy="3013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6" name="Picture 18"/>
            <p:cNvPicPr/>
            <p:nvPr/>
          </p:nvPicPr>
          <p:blipFill>
            <a:blip r:embed="rId16"/>
            <a:stretch/>
          </p:blipFill>
          <p:spPr>
            <a:xfrm>
              <a:off x="146520" y="6438960"/>
              <a:ext cx="1841760" cy="301320"/>
            </a:xfrm>
            <a:prstGeom prst="rect">
              <a:avLst/>
            </a:prstGeom>
            <a:ln>
              <a:noFill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doi.org/10.1117/12.29555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hyperlink" Target="https://www.aps.anl.gov/Science/Scientific-Software/OASYS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13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hyperlink" Target="http:/tinyurl.com/r5fq6pe" TargetMode="External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Shape 1"/>
          <p:cNvSpPr txBox="1"/>
          <p:nvPr/>
        </p:nvSpPr>
        <p:spPr>
          <a:xfrm>
            <a:off x="3393360" y="2007360"/>
            <a:ext cx="6930720" cy="1599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sz="4000" b="1" strike="noStrike" spc="-1" dirty="0" smtClean="0">
                <a:solidFill>
                  <a:srgbClr val="18191B"/>
                </a:solidFill>
                <a:latin typeface="Calibri"/>
              </a:rPr>
              <a:t>XOPPY</a:t>
            </a:r>
            <a:endParaRPr lang="en-US" sz="40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58" name="TextShape 3"/>
          <p:cNvSpPr txBox="1"/>
          <p:nvPr/>
        </p:nvSpPr>
        <p:spPr>
          <a:xfrm>
            <a:off x="3393360" y="3804120"/>
            <a:ext cx="3723480" cy="5227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800" b="1" strike="noStrike" spc="-1">
                <a:solidFill>
                  <a:srgbClr val="006BA6"/>
                </a:solidFill>
                <a:latin typeface="Calibri"/>
              </a:rPr>
              <a:t>Manuel Sanchez del Rio</a:t>
            </a:r>
            <a:endParaRPr lang="en-US" sz="28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260" name="TextShape 5"/>
          <p:cNvSpPr txBox="1"/>
          <p:nvPr/>
        </p:nvSpPr>
        <p:spPr>
          <a:xfrm>
            <a:off x="3393360" y="4617000"/>
            <a:ext cx="5426280" cy="430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200" b="0" strike="noStrike" spc="-1" dirty="0" err="1" smtClean="0">
                <a:solidFill>
                  <a:srgbClr val="18191B"/>
                </a:solidFill>
                <a:latin typeface="Calibri"/>
              </a:rPr>
              <a:t>srio@lbl.gov</a:t>
            </a:r>
            <a:endParaRPr lang="en-US" sz="2200" b="0" strike="noStrike" spc="-1" dirty="0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261" name="TextShape 6"/>
          <p:cNvSpPr txBox="1"/>
          <p:nvPr/>
        </p:nvSpPr>
        <p:spPr>
          <a:xfrm>
            <a:off x="3232080" y="5915520"/>
            <a:ext cx="2022840" cy="369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1800" b="0" strike="noStrike" spc="-1" dirty="0">
                <a:solidFill>
                  <a:srgbClr val="18191B"/>
                </a:solidFill>
                <a:latin typeface="Calibri"/>
              </a:rPr>
              <a:t>December </a:t>
            </a:r>
            <a:r>
              <a:rPr lang="en-US" sz="1800" b="0" strike="noStrike" spc="-1" dirty="0" smtClean="0">
                <a:solidFill>
                  <a:srgbClr val="18191B"/>
                </a:solidFill>
                <a:latin typeface="Calibri"/>
              </a:rPr>
              <a:t>11, </a:t>
            </a:r>
            <a:r>
              <a:rPr lang="en-US" sz="1800" b="0" strike="noStrike" spc="-1" dirty="0">
                <a:solidFill>
                  <a:srgbClr val="18191B"/>
                </a:solidFill>
                <a:latin typeface="Calibri"/>
              </a:rPr>
              <a:t>2019</a:t>
            </a:r>
            <a:endParaRPr lang="en-US" sz="1800" b="0" strike="noStrike" spc="-1" dirty="0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07" y="1549530"/>
            <a:ext cx="4904293" cy="3154186"/>
          </a:xfrm>
          <a:prstGeom prst="rect">
            <a:avLst/>
          </a:prstGeom>
        </p:spPr>
      </p:pic>
      <p:sp>
        <p:nvSpPr>
          <p:cNvPr id="262" name="TextShape 1"/>
          <p:cNvSpPr txBox="1"/>
          <p:nvPr/>
        </p:nvSpPr>
        <p:spPr>
          <a:xfrm>
            <a:off x="499320" y="246960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Power density (Power </a:t>
            </a:r>
            <a:r>
              <a:rPr lang="en-US" sz="3800" b="1" strike="noStrike" spc="-1" dirty="0" err="1" smtClean="0">
                <a:solidFill>
                  <a:srgbClr val="006BA6"/>
                </a:solidFill>
                <a:latin typeface="Calibri"/>
              </a:rPr>
              <a:t>vs</a:t>
            </a: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 X and Y)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2223" y="5155930"/>
            <a:ext cx="7498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Tips: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Calculate on aperture large enough to accept all the radiation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Select “modify slit” to calculate power on smaller slit and to calculate power density on mirror surface</a:t>
            </a:r>
            <a:endParaRPr lang="en-US" dirty="0"/>
          </a:p>
        </p:txBody>
      </p:sp>
      <p:sp>
        <p:nvSpPr>
          <p:cNvPr id="10" name="Cube 9"/>
          <p:cNvSpPr/>
          <p:nvPr/>
        </p:nvSpPr>
        <p:spPr>
          <a:xfrm rot="21058352">
            <a:off x="7581080" y="3203190"/>
            <a:ext cx="4705879" cy="755776"/>
          </a:xfrm>
          <a:prstGeom prst="cube">
            <a:avLst>
              <a:gd name="adj" fmla="val 8361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n 10"/>
          <p:cNvSpPr/>
          <p:nvPr/>
        </p:nvSpPr>
        <p:spPr>
          <a:xfrm rot="16200000">
            <a:off x="7952852" y="1948968"/>
            <a:ext cx="377829" cy="3154270"/>
          </a:xfrm>
          <a:prstGeom prst="can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 rot="21046889">
            <a:off x="8448693" y="3387903"/>
            <a:ext cx="2304256" cy="33227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9718902" y="3335806"/>
            <a:ext cx="1007205" cy="138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 rot="21046889">
            <a:off x="8606796" y="3433962"/>
            <a:ext cx="2006374" cy="22625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 rot="21046889">
            <a:off x="9044704" y="3485722"/>
            <a:ext cx="1058329" cy="1104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448350" y="2876353"/>
            <a:ext cx="408059" cy="36718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820957" y="2417321"/>
            <a:ext cx="195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 sigma 1.32 mm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7727" y="715825"/>
            <a:ext cx="3498760" cy="224751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580641" y="1162751"/>
            <a:ext cx="22000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Mask</a:t>
            </a:r>
          </a:p>
          <a:p>
            <a:r>
              <a:rPr lang="en-US" dirty="0" smtClean="0"/>
              <a:t>2x2 mm @ 25.4,=m</a:t>
            </a:r>
          </a:p>
          <a:p>
            <a:r>
              <a:rPr lang="en-US" dirty="0" smtClean="0"/>
              <a:t>Or</a:t>
            </a:r>
          </a:p>
          <a:p>
            <a:r>
              <a:rPr lang="en-US" dirty="0" smtClean="0"/>
              <a:t>2.1x2.1 @ 28m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456" y="4293238"/>
            <a:ext cx="3865406" cy="2431878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11125507" y="4042799"/>
            <a:ext cx="840674" cy="769205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045694" y="4364792"/>
            <a:ext cx="16594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Mirror:</a:t>
            </a:r>
          </a:p>
          <a:p>
            <a:r>
              <a:rPr lang="en-US" dirty="0" smtClean="0"/>
              <a:t>400mm</a:t>
            </a:r>
          </a:p>
          <a:p>
            <a:r>
              <a:rPr lang="en-US" dirty="0" smtClean="0"/>
              <a:t>2.1mm (mask)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67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99320" y="124564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Flux and Spectral Power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754" y="861018"/>
            <a:ext cx="1999539" cy="16583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432" y="2654277"/>
            <a:ext cx="7614277" cy="9971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571" y="882892"/>
            <a:ext cx="1762176" cy="16572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8345" y="3824374"/>
            <a:ext cx="3731047" cy="279828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077080" y="672552"/>
            <a:ext cx="7620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Undulator</a:t>
            </a:r>
            <a:r>
              <a:rPr lang="en-US" dirty="0" smtClean="0"/>
              <a:t> emission, after classical electrodynamics (e.g., Jackson,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67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99320" y="246960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Flux and Spectral Power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544" y="1285158"/>
            <a:ext cx="3654031" cy="25940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238" y="3840174"/>
            <a:ext cx="3849470" cy="26042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36260" y="948569"/>
            <a:ext cx="2686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Open Slit (10 x 10 mm2)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13813" y="947974"/>
            <a:ext cx="205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Slit </a:t>
            </a:r>
            <a:r>
              <a:rPr lang="en-US" dirty="0" smtClean="0"/>
              <a:t>(2.1 </a:t>
            </a:r>
            <a:r>
              <a:rPr lang="en-US" dirty="0" smtClean="0"/>
              <a:t>x 1 mm2)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520" y="1411514"/>
            <a:ext cx="3710880" cy="25033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2034" y="4024910"/>
            <a:ext cx="3542655" cy="237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87131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99319" y="246960"/>
            <a:ext cx="10870189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Spectral response of mirrors and attenuators (filters)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483" y="1153704"/>
            <a:ext cx="3312368" cy="2689654"/>
          </a:xfrm>
          <a:prstGeom prst="rect">
            <a:avLst/>
          </a:prstGeom>
        </p:spPr>
      </p:pic>
      <p:cxnSp>
        <p:nvCxnSpPr>
          <p:cNvPr id="7" name="Straight Connector 6"/>
          <p:cNvCxnSpPr>
            <a:stCxn id="22" idx="1"/>
          </p:cNvCxnSpPr>
          <p:nvPr/>
        </p:nvCxnSpPr>
        <p:spPr>
          <a:xfrm flipV="1">
            <a:off x="4495475" y="5038890"/>
            <a:ext cx="1205947" cy="629088"/>
          </a:xfrm>
          <a:prstGeom prst="line">
            <a:avLst/>
          </a:prstGeom>
          <a:ln w="57150">
            <a:solidFill>
              <a:srgbClr val="ED77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168531" y="2738507"/>
            <a:ext cx="3276364" cy="0"/>
          </a:xfrm>
          <a:prstGeom prst="line">
            <a:avLst/>
          </a:prstGeom>
          <a:ln w="57150">
            <a:solidFill>
              <a:srgbClr val="ED77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07881" y="952680"/>
            <a:ext cx="410445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Interaction of radiation with matter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655753" y="943379"/>
            <a:ext cx="1152128" cy="662608"/>
            <a:chOff x="647564" y="1346765"/>
            <a:chExt cx="792088" cy="646331"/>
          </a:xfrm>
        </p:grpSpPr>
        <p:sp>
          <p:nvSpPr>
            <p:cNvPr id="11" name="TextBox 10"/>
            <p:cNvSpPr txBox="1"/>
            <p:nvPr/>
          </p:nvSpPr>
          <p:spPr>
            <a:xfrm>
              <a:off x="683568" y="1346765"/>
              <a:ext cx="72008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XOPPY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FDD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4806713" y="2233410"/>
            <a:ext cx="144016" cy="1040214"/>
          </a:xfrm>
          <a:prstGeom prst="rect">
            <a:avLst/>
          </a:prstGeom>
          <a:solidFill>
            <a:srgbClr val="AF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455953" y="2067655"/>
            <a:ext cx="360040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966792" y="2067655"/>
            <a:ext cx="333855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806713" y="1949704"/>
            <a:ext cx="0" cy="2880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950729" y="1945378"/>
            <a:ext cx="0" cy="2880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305114" y="1634147"/>
            <a:ext cx="122292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0.4 mm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68043" y="3239279"/>
            <a:ext cx="122292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Al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934380" y="2369175"/>
            <a:ext cx="159699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X-ray beam</a:t>
            </a:r>
          </a:p>
        </p:txBody>
      </p:sp>
      <p:cxnSp>
        <p:nvCxnSpPr>
          <p:cNvPr id="21" name="Straight Connector 20"/>
          <p:cNvCxnSpPr>
            <a:endCxn id="22" idx="1"/>
          </p:cNvCxnSpPr>
          <p:nvPr/>
        </p:nvCxnSpPr>
        <p:spPr>
          <a:xfrm flipV="1">
            <a:off x="2677289" y="5667978"/>
            <a:ext cx="1818186" cy="22488"/>
          </a:xfrm>
          <a:prstGeom prst="line">
            <a:avLst/>
          </a:prstGeom>
          <a:ln w="57150">
            <a:solidFill>
              <a:srgbClr val="ED77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 rot="4370248">
            <a:off x="4409724" y="5246065"/>
            <a:ext cx="243295" cy="107628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515023" y="5261462"/>
            <a:ext cx="159699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X-ray beam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4555869" y="5353434"/>
            <a:ext cx="1352935" cy="42137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4555869" y="5729120"/>
            <a:ext cx="1469669" cy="4569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141843" y="5440860"/>
            <a:ext cx="171065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Mirror Angle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90487" y="5995146"/>
            <a:ext cx="122292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Ni </a:t>
            </a:r>
            <a:r>
              <a:rPr lang="en-US" dirty="0">
                <a:solidFill>
                  <a:srgbClr val="002060"/>
                </a:solidFill>
              </a:rPr>
              <a:t>c</a:t>
            </a:r>
            <a:r>
              <a:rPr lang="en-US" dirty="0" smtClean="0">
                <a:solidFill>
                  <a:srgbClr val="002060"/>
                </a:solidFill>
              </a:rPr>
              <a:t>oating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331" y="3940056"/>
            <a:ext cx="3243520" cy="260507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72" y="1606670"/>
            <a:ext cx="6858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67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6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99320" y="78671"/>
            <a:ext cx="11007908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Crystals: </a:t>
            </a:r>
            <a:r>
              <a:rPr lang="en-US" sz="3800" b="1" strike="noStrike" spc="-1" dirty="0" err="1" smtClean="0">
                <a:solidFill>
                  <a:srgbClr val="006BA6"/>
                </a:solidFill>
                <a:latin typeface="Calibri"/>
              </a:rPr>
              <a:t>Zachariasen</a:t>
            </a: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 treatment for plane crystals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14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7" name="Picture 4" descr="spie_cryst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41174" y="980728"/>
            <a:ext cx="2961268" cy="2567434"/>
          </a:xfrm>
          <a:prstGeom prst="rect">
            <a:avLst/>
          </a:prstGeom>
          <a:noFill/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69594" y="584684"/>
            <a:ext cx="3662363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14400"/>
            <a:r>
              <a:rPr lang="en-US" sz="2800" dirty="0">
                <a:solidFill>
                  <a:schemeClr val="tx2"/>
                </a:solidFill>
                <a:latin typeface="Times New Roman" pitchFamily="18" charset="0"/>
              </a:rPr>
              <a:t>BRAGG or reflection</a:t>
            </a:r>
            <a:endParaRPr lang="en-GB" sz="28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6294427" y="512676"/>
            <a:ext cx="4256087" cy="661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14400"/>
            <a:r>
              <a:rPr lang="en-US" sz="2800" dirty="0">
                <a:solidFill>
                  <a:schemeClr val="tx2"/>
                </a:solidFill>
                <a:latin typeface="Times New Roman" pitchFamily="18" charset="0"/>
              </a:rPr>
              <a:t>LAUE or transmission</a:t>
            </a:r>
            <a:endParaRPr lang="en-GB" sz="28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pic>
        <p:nvPicPr>
          <p:cNvPr id="10" name="Picture 7" descr="spie_cryst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5598" y="1058416"/>
            <a:ext cx="3486150" cy="2514600"/>
          </a:xfrm>
          <a:prstGeom prst="rect">
            <a:avLst/>
          </a:prstGeom>
          <a:noFill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3610" y="3392996"/>
            <a:ext cx="3132348" cy="732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74150" y="3465004"/>
            <a:ext cx="2807766" cy="6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29934" y="4257092"/>
            <a:ext cx="1841748" cy="858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33890" y="5085184"/>
            <a:ext cx="2872345" cy="813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57926" y="5877272"/>
            <a:ext cx="2232248" cy="51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437946" y="6374161"/>
            <a:ext cx="1852414" cy="483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51930" y="4598836"/>
            <a:ext cx="2768106" cy="17753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06234" y="4396378"/>
            <a:ext cx="2814725" cy="181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116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99320" y="246960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Crystals: Rocking curves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15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55291" y="1005922"/>
            <a:ext cx="1872537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635011" y="2273027"/>
            <a:ext cx="831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 rocking curve is the </a:t>
            </a:r>
            <a:r>
              <a:rPr lang="en-US" b="1" dirty="0" smtClean="0">
                <a:solidFill>
                  <a:srgbClr val="FF0000"/>
                </a:solidFill>
              </a:rPr>
              <a:t>CONVOLUTION</a:t>
            </a:r>
            <a:r>
              <a:rPr lang="en-US" dirty="0" smtClean="0">
                <a:solidFill>
                  <a:srgbClr val="FF0000"/>
                </a:solidFill>
              </a:rPr>
              <a:t> of the two diffraction profiles. </a:t>
            </a:r>
            <a:r>
              <a:rPr lang="en-US" dirty="0" smtClean="0"/>
              <a:t> </a:t>
            </a:r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55191" y="1077930"/>
            <a:ext cx="252028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011275" y="1041926"/>
            <a:ext cx="252028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543223" y="1041926"/>
            <a:ext cx="684076" cy="36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255191" y="1365962"/>
            <a:ext cx="756084" cy="36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715131" y="1581986"/>
            <a:ext cx="468052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895151" y="1581986"/>
            <a:ext cx="468052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6" descr="Convolution of two Gaussian functions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5591" y="861906"/>
            <a:ext cx="2111978" cy="1378653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1509889" y="6037508"/>
            <a:ext cx="8172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For a full discussion about rocking curves see: </a:t>
            </a:r>
            <a:r>
              <a:rPr lang="en-US" sz="1400" dirty="0" err="1" smtClean="0"/>
              <a:t>Masiello</a:t>
            </a:r>
            <a:r>
              <a:rPr lang="en-US" sz="1400" dirty="0" smtClean="0"/>
              <a:t> </a:t>
            </a:r>
            <a:r>
              <a:rPr lang="en-US" sz="1400" i="1" dirty="0" smtClean="0"/>
              <a:t>et al. </a:t>
            </a:r>
            <a:r>
              <a:rPr lang="en-US" sz="1400" dirty="0" smtClean="0"/>
              <a:t>J. Appl. </a:t>
            </a:r>
            <a:r>
              <a:rPr lang="en-US" sz="1400" dirty="0" err="1" smtClean="0"/>
              <a:t>Crystall</a:t>
            </a:r>
            <a:r>
              <a:rPr lang="en-US" sz="1400" dirty="0" smtClean="0"/>
              <a:t>. 47, 1304-1314 (2014)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15131" y="3696818"/>
            <a:ext cx="1026875" cy="108012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59347" y="3696818"/>
            <a:ext cx="1026875" cy="10801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74783" y="3634214"/>
            <a:ext cx="1152916" cy="117872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003294" y="3975558"/>
            <a:ext cx="227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FWHM</a:t>
            </a:r>
            <a:r>
              <a:rPr lang="en-US" baseline="-25000" dirty="0" smtClean="0"/>
              <a:t>R</a:t>
            </a:r>
            <a:r>
              <a:rPr lang="en-US" dirty="0" smtClean="0"/>
              <a:t> </a:t>
            </a:r>
            <a:r>
              <a:rPr lang="en-US" dirty="0"/>
              <a:t>= 1 </a:t>
            </a:r>
            <a:r>
              <a:rPr lang="en-US" dirty="0" smtClean="0"/>
              <a:t>FWHM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15131" y="4894354"/>
            <a:ext cx="1162844" cy="89236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59347" y="4930358"/>
            <a:ext cx="1162844" cy="89236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87539" y="4822346"/>
            <a:ext cx="1727683" cy="101949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75271" y="3876838"/>
            <a:ext cx="457200" cy="44450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2571115" y="2734114"/>
            <a:ext cx="7717347" cy="842821"/>
            <a:chOff x="1403648" y="4005064"/>
            <a:chExt cx="7717347" cy="842821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3648" y="4005064"/>
              <a:ext cx="1224136" cy="806817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19872" y="4041068"/>
              <a:ext cx="1224136" cy="806817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76056" y="4005064"/>
              <a:ext cx="1764196" cy="806817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6655807" y="4103784"/>
              <a:ext cx="2465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FWHM</a:t>
              </a:r>
              <a:r>
                <a:rPr lang="en-US" baseline="-25000" dirty="0" smtClean="0"/>
                <a:t>R</a:t>
              </a:r>
              <a:r>
                <a:rPr lang="en-US" dirty="0" smtClean="0"/>
                <a:t> </a:t>
              </a:r>
              <a:r>
                <a:rPr lang="en-US" dirty="0"/>
                <a:t>= </a:t>
              </a:r>
              <a:r>
                <a:rPr lang="en-US" dirty="0" smtClean="0"/>
                <a:t>1.4 FWHM</a:t>
              </a:r>
              <a:r>
                <a:rPr lang="en-US" baseline="-25000" dirty="0" smtClean="0"/>
                <a:t>1</a:t>
              </a:r>
              <a:endParaRPr lang="en-US" baseline="-25000" dirty="0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1800" y="4185084"/>
              <a:ext cx="457200" cy="444500"/>
            </a:xfrm>
            <a:prstGeom prst="rect">
              <a:avLst/>
            </a:prstGeom>
          </p:spPr>
        </p:pic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11275" y="5074374"/>
            <a:ext cx="457200" cy="4445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929496" y="5146382"/>
            <a:ext cx="24651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FWHM</a:t>
            </a:r>
            <a:r>
              <a:rPr lang="en-US" baseline="-25000" dirty="0" smtClean="0"/>
              <a:t>R</a:t>
            </a:r>
            <a:r>
              <a:rPr lang="en-US" dirty="0" smtClean="0"/>
              <a:t> ~ 1.5 FWHM</a:t>
            </a:r>
            <a:r>
              <a:rPr lang="en-US" baseline="-25000" dirty="0" smtClean="0"/>
              <a:t>1</a:t>
            </a:r>
          </a:p>
          <a:p>
            <a:r>
              <a:rPr lang="en-US" baseline="-25000" dirty="0" smtClean="0"/>
              <a:t>Si111 8 </a:t>
            </a:r>
            <a:r>
              <a:rPr lang="en-US" baseline="-25000" dirty="0" err="1" smtClean="0"/>
              <a:t>keV</a:t>
            </a:r>
            <a:endParaRPr lang="en-US" baseline="-25000" dirty="0"/>
          </a:p>
        </p:txBody>
      </p:sp>
      <p:sp>
        <p:nvSpPr>
          <p:cNvPr id="33" name="TextBox 32"/>
          <p:cNvSpPr txBox="1"/>
          <p:nvPr/>
        </p:nvSpPr>
        <p:spPr>
          <a:xfrm>
            <a:off x="5955491" y="2914134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=</a:t>
            </a:r>
            <a:endParaRPr lang="en-US" sz="28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5955491" y="392224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=</a:t>
            </a:r>
            <a:endParaRPr lang="en-US" sz="28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5991495" y="4966362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=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545116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99320" y="246960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Mirror reflectivity F1F2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16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188" y="1444817"/>
            <a:ext cx="7727593" cy="424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116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99320" y="246960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Multilayer reflectivity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17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077" y="1178062"/>
            <a:ext cx="8549324" cy="483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116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514622" y="109264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Multiple Bragg Diffraction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67506" y="612068"/>
            <a:ext cx="86049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Simultaneous multiple diffraction occurs when the incident wave finds several sets of planes satisfying the Bragg law.</a:t>
            </a:r>
          </a:p>
          <a:p>
            <a:endParaRPr lang="en-GB" dirty="0" smtClean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They were first discovered by </a:t>
            </a:r>
            <a:r>
              <a:rPr lang="en-GB" dirty="0" err="1" smtClean="0"/>
              <a:t>Renninger</a:t>
            </a:r>
            <a:r>
              <a:rPr lang="en-GB" dirty="0" smtClean="0"/>
              <a:t> (1937) so they are called </a:t>
            </a:r>
            <a:r>
              <a:rPr lang="en-GB" dirty="0" err="1" smtClean="0"/>
              <a:t>Renninger</a:t>
            </a:r>
            <a:r>
              <a:rPr lang="en-GB" dirty="0" smtClean="0"/>
              <a:t> reflections of detour reflections (</a:t>
            </a:r>
            <a:r>
              <a:rPr lang="en-GB" dirty="0" err="1" smtClean="0"/>
              <a:t>umweganregung</a:t>
            </a:r>
            <a:r>
              <a:rPr lang="en-GB" dirty="0" smtClean="0"/>
              <a:t>).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Kinematical theory (Cole, </a:t>
            </a:r>
            <a:r>
              <a:rPr lang="en-GB" dirty="0" err="1" smtClean="0"/>
              <a:t>Acta</a:t>
            </a:r>
            <a:r>
              <a:rPr lang="en-GB" dirty="0" smtClean="0"/>
              <a:t> </a:t>
            </a:r>
            <a:r>
              <a:rPr lang="en-GB" dirty="0"/>
              <a:t>Cryst</a:t>
            </a:r>
            <a:r>
              <a:rPr lang="en-GB" dirty="0" smtClean="0"/>
              <a:t>.15 138 </a:t>
            </a:r>
            <a:r>
              <a:rPr lang="en-GB" dirty="0"/>
              <a:t>(</a:t>
            </a:r>
            <a:r>
              <a:rPr lang="en-GB" dirty="0" smtClean="0"/>
              <a:t>1962); </a:t>
            </a:r>
            <a:r>
              <a:rPr lang="en-US" dirty="0" err="1" smtClean="0"/>
              <a:t>Rossmanith</a:t>
            </a:r>
            <a:r>
              <a:rPr lang="en-US" dirty="0" smtClean="0"/>
              <a:t> </a:t>
            </a:r>
            <a:r>
              <a:rPr lang="en-GB" dirty="0" smtClean="0"/>
              <a:t>PSILAM; XOP/MARE)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Beyond kinematical theory </a:t>
            </a:r>
            <a:r>
              <a:rPr lang="en-US" dirty="0" smtClean="0"/>
              <a:t>(</a:t>
            </a:r>
            <a:r>
              <a:rPr lang="en-US" dirty="0" err="1" smtClean="0"/>
              <a:t>Colella</a:t>
            </a:r>
            <a:r>
              <a:rPr lang="en-US" dirty="0" smtClean="0"/>
              <a:t>, </a:t>
            </a:r>
            <a:r>
              <a:rPr lang="en-US" dirty="0" err="1" smtClean="0"/>
              <a:t>Acta</a:t>
            </a:r>
            <a:r>
              <a:rPr lang="en-US" dirty="0" smtClean="0"/>
              <a:t> </a:t>
            </a:r>
            <a:r>
              <a:rPr lang="en-US" dirty="0" err="1" smtClean="0"/>
              <a:t>Cryst</a:t>
            </a:r>
            <a:r>
              <a:rPr lang="en-US" dirty="0" smtClean="0"/>
              <a:t>. </a:t>
            </a:r>
            <a:r>
              <a:rPr lang="en-US" dirty="0"/>
              <a:t>A30, 413 (1974</a:t>
            </a:r>
            <a:r>
              <a:rPr lang="en-US" dirty="0" smtClean="0"/>
              <a:t>); </a:t>
            </a:r>
            <a:r>
              <a:rPr lang="en-US" dirty="0" err="1" smtClean="0"/>
              <a:t>Shen</a:t>
            </a:r>
            <a:r>
              <a:rPr lang="en-US" dirty="0"/>
              <a:t>;</a:t>
            </a:r>
            <a:r>
              <a:rPr lang="en-US" dirty="0" smtClean="0"/>
              <a:t> </a:t>
            </a:r>
            <a:r>
              <a:rPr lang="en-US" dirty="0" err="1" smtClean="0"/>
              <a:t>Stepanov</a:t>
            </a:r>
            <a:r>
              <a:rPr lang="en-US" dirty="0" smtClean="0"/>
              <a:t> </a:t>
            </a:r>
            <a:r>
              <a:rPr lang="en-GB" dirty="0"/>
              <a:t>http://x-</a:t>
            </a:r>
            <a:r>
              <a:rPr lang="en-GB" dirty="0" err="1"/>
              <a:t>server.gmca.aps.anl.gov</a:t>
            </a:r>
            <a:r>
              <a:rPr lang="en-US" dirty="0" smtClean="0"/>
              <a:t>)  </a:t>
            </a:r>
            <a:endParaRPr lang="en-GB" dirty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21075" y="3197391"/>
            <a:ext cx="2413881" cy="1614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61898" y="3456384"/>
            <a:ext cx="3956018" cy="2361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72262" y="3816424"/>
            <a:ext cx="1905221" cy="616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0121" y="5011304"/>
            <a:ext cx="2211666" cy="17300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1075" y="4988576"/>
            <a:ext cx="2089181" cy="165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116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99320" y="246960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Outline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265" name="TextShape 4"/>
          <p:cNvSpPr txBox="1"/>
          <p:nvPr/>
        </p:nvSpPr>
        <p:spPr>
          <a:xfrm>
            <a:off x="499320" y="1301760"/>
            <a:ext cx="11196720" cy="4399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74320" indent="-273960">
              <a:lnSpc>
                <a:spcPct val="100000"/>
              </a:lnSpc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b="0" strike="noStrike" spc="-1" dirty="0" smtClean="0">
                <a:solidFill>
                  <a:srgbClr val="313335"/>
                </a:solidFill>
                <a:latin typeface="Calibri"/>
              </a:rPr>
              <a:t>History</a:t>
            </a:r>
          </a:p>
          <a:p>
            <a:pPr marL="274320" indent="-273960">
              <a:lnSpc>
                <a:spcPct val="100000"/>
              </a:lnSpc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spc="-1" dirty="0" smtClean="0">
                <a:solidFill>
                  <a:srgbClr val="313335"/>
                </a:solidFill>
                <a:latin typeface="Calibri"/>
              </a:rPr>
              <a:t>Tutorial</a:t>
            </a:r>
          </a:p>
          <a:p>
            <a:pPr marL="274320" indent="-273960">
              <a:lnSpc>
                <a:spcPct val="100000"/>
              </a:lnSpc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b="0" strike="noStrike" spc="-1" dirty="0" smtClean="0">
                <a:solidFill>
                  <a:srgbClr val="313335"/>
                </a:solidFill>
                <a:latin typeface="Calibri"/>
              </a:rPr>
              <a:t>Exercises</a:t>
            </a:r>
            <a:endParaRPr lang="en-US" sz="2800" b="0" strike="noStrike" spc="-1" dirty="0">
              <a:solidFill>
                <a:srgbClr val="313335"/>
              </a:solidFill>
              <a:latin typeface="Calibri"/>
            </a:endParaRPr>
          </a:p>
          <a:p>
            <a:pPr marL="731520" lvl="1" indent="-273960"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b="0" strike="noStrike" spc="-1" dirty="0" smtClean="0">
                <a:solidFill>
                  <a:srgbClr val="313335"/>
                </a:solidFill>
                <a:latin typeface="Calibri"/>
              </a:rPr>
              <a:t>Sources: Flux and Power</a:t>
            </a:r>
          </a:p>
          <a:p>
            <a:pPr marL="731520" lvl="1" indent="-273960"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spc="-1" dirty="0" smtClean="0">
                <a:solidFill>
                  <a:srgbClr val="313335"/>
                </a:solidFill>
                <a:latin typeface="Calibri"/>
              </a:rPr>
              <a:t>Examples</a:t>
            </a:r>
            <a:endParaRPr lang="en-US" sz="2800" b="0" strike="noStrike" spc="-1" dirty="0">
              <a:solidFill>
                <a:srgbClr val="313335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545227" y="216361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History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078778" y="455477"/>
            <a:ext cx="1016918" cy="474165"/>
            <a:chOff x="647564" y="1346765"/>
            <a:chExt cx="792088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1346765"/>
              <a:ext cx="7200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XOP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FDD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862396" y="994507"/>
            <a:ext cx="5504481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X-ray </a:t>
            </a:r>
            <a:r>
              <a:rPr lang="en-US" sz="1400" b="1" dirty="0" err="1" smtClean="0"/>
              <a:t>OPtics</a:t>
            </a:r>
            <a:r>
              <a:rPr lang="en-US" sz="1400" b="1" dirty="0" smtClean="0"/>
              <a:t> utilities</a:t>
            </a:r>
          </a:p>
          <a:p>
            <a:pPr algn="ctr"/>
            <a:endParaRPr lang="en-US" sz="1400" dirty="0" smtClean="0"/>
          </a:p>
          <a:p>
            <a:pPr algn="ctr"/>
            <a:r>
              <a:rPr lang="en-US" sz="1400" dirty="0" smtClean="0"/>
              <a:t>1997 – Manuel Sanchez del Rio &amp; Roger J. </a:t>
            </a:r>
            <a:r>
              <a:rPr lang="en-US" sz="1400" dirty="0" err="1" smtClean="0"/>
              <a:t>Dejus</a:t>
            </a:r>
            <a:endParaRPr lang="en-US" sz="1400" dirty="0" smtClean="0"/>
          </a:p>
          <a:p>
            <a:pPr algn="ctr"/>
            <a:endParaRPr lang="en-US" sz="1400" dirty="0" smtClean="0"/>
          </a:p>
        </p:txBody>
      </p:sp>
      <p:sp>
        <p:nvSpPr>
          <p:cNvPr id="10" name="Rounded Rectangle 9"/>
          <p:cNvSpPr/>
          <p:nvPr/>
        </p:nvSpPr>
        <p:spPr>
          <a:xfrm>
            <a:off x="719910" y="3458782"/>
            <a:ext cx="10925037" cy="1275198"/>
          </a:xfrm>
          <a:prstGeom prst="roundRect">
            <a:avLst/>
          </a:prstGeom>
          <a:noFill/>
          <a:ln>
            <a:solidFill>
              <a:srgbClr val="1325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86383" y="3717478"/>
            <a:ext cx="10525512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GB" sz="1400" dirty="0" smtClean="0">
                <a:solidFill>
                  <a:srgbClr val="132577"/>
                </a:solidFill>
              </a:rPr>
              <a:t>This code is a graphical user interface that performs calculations of radiation characteristics of X-ray sources and their interaction with matter, such as: insertion devices (undulator or wiggler) spectra and angular distributions, mirror and multilayer </a:t>
            </a:r>
            <a:r>
              <a:rPr lang="en-GB" sz="1400" dirty="0" err="1" smtClean="0">
                <a:solidFill>
                  <a:srgbClr val="132577"/>
                </a:solidFill>
              </a:rPr>
              <a:t>reflectivities</a:t>
            </a:r>
            <a:r>
              <a:rPr lang="en-GB" sz="1400" dirty="0" smtClean="0">
                <a:solidFill>
                  <a:srgbClr val="132577"/>
                </a:solidFill>
              </a:rPr>
              <a:t>, and crystal diffraction profiles  [1]. </a:t>
            </a:r>
            <a:endParaRPr lang="en-US" sz="1400" dirty="0">
              <a:solidFill>
                <a:srgbClr val="132577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14706" y="5645634"/>
            <a:ext cx="1142781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900" dirty="0" smtClean="0"/>
              <a:t>[1] </a:t>
            </a:r>
            <a:r>
              <a:rPr lang="en-GB" sz="900" dirty="0"/>
              <a:t>Manuel Sanchez del Rio and Roger J. </a:t>
            </a:r>
            <a:r>
              <a:rPr lang="en-GB" sz="900" dirty="0" err="1" smtClean="0"/>
              <a:t>Dejus</a:t>
            </a:r>
            <a:r>
              <a:rPr lang="en-GB" sz="900" dirty="0" smtClean="0"/>
              <a:t> "XOP</a:t>
            </a:r>
            <a:r>
              <a:rPr lang="en-GB" sz="900" dirty="0"/>
              <a:t>: a multiplatform graphical user interface for synchrotron radiation spectral and optics calculations", Proc. SPIE 3152, Materials, Manufacturing, and Measurement for Synchrotron Radiation Mirrors, (1 November 1997); </a:t>
            </a:r>
            <a:r>
              <a:rPr lang="en-GB" sz="900" u="sng" dirty="0">
                <a:hlinkClick r:id="rId2"/>
              </a:rPr>
              <a:t>https://</a:t>
            </a:r>
            <a:r>
              <a:rPr lang="en-GB" sz="900" u="sng" dirty="0" smtClean="0">
                <a:hlinkClick r:id="rId2"/>
              </a:rPr>
              <a:t>doi.org/10.1117/12.295554</a:t>
            </a:r>
            <a:r>
              <a:rPr lang="en-GB" sz="900" dirty="0" smtClean="0"/>
              <a:t>.</a:t>
            </a:r>
            <a:endParaRPr lang="en-GB" sz="9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17" y="1800895"/>
            <a:ext cx="2181981" cy="1547504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623674" y="4883440"/>
            <a:ext cx="1479154" cy="850686"/>
            <a:chOff x="647564" y="1346765"/>
            <a:chExt cx="792088" cy="646331"/>
          </a:xfrm>
        </p:grpSpPr>
        <p:sp>
          <p:nvSpPr>
            <p:cNvPr id="15" name="TextBox 14"/>
            <p:cNvSpPr txBox="1"/>
            <p:nvPr/>
          </p:nvSpPr>
          <p:spPr>
            <a:xfrm>
              <a:off x="683568" y="1346765"/>
              <a:ext cx="72008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XOPPY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FDD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438347" y="4925372"/>
            <a:ext cx="1016918" cy="474165"/>
            <a:chOff x="647564" y="1346765"/>
            <a:chExt cx="792088" cy="369332"/>
          </a:xfrm>
        </p:grpSpPr>
        <p:sp>
          <p:nvSpPr>
            <p:cNvPr id="18" name="TextBox 17"/>
            <p:cNvSpPr txBox="1"/>
            <p:nvPr/>
          </p:nvSpPr>
          <p:spPr>
            <a:xfrm>
              <a:off x="683568" y="1346765"/>
              <a:ext cx="7200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XOP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FDD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5231453" y="4826999"/>
            <a:ext cx="503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=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35705" y="4838818"/>
            <a:ext cx="503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710" y="4771650"/>
            <a:ext cx="880779" cy="84420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085" y="4377630"/>
            <a:ext cx="2063151" cy="123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23110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99320" y="246960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XOPPY in OASYS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6" y="5269341"/>
            <a:ext cx="1120010" cy="5600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066" y="2373334"/>
            <a:ext cx="2802731" cy="16816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37468" y="2187469"/>
            <a:ext cx="3845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D7703"/>
                </a:solidFill>
              </a:rPr>
              <a:t>OASYS</a:t>
            </a:r>
            <a:r>
              <a:rPr lang="en-US" dirty="0" smtClean="0">
                <a:solidFill>
                  <a:srgbClr val="002060"/>
                </a:solidFill>
              </a:rPr>
              <a:t> = </a:t>
            </a:r>
            <a:r>
              <a:rPr lang="en-US" dirty="0" err="1" smtClean="0">
                <a:solidFill>
                  <a:srgbClr val="ED7703"/>
                </a:solidFill>
              </a:rPr>
              <a:t>O</a:t>
            </a:r>
            <a:r>
              <a:rPr lang="en-US" dirty="0" err="1" smtClean="0">
                <a:solidFill>
                  <a:srgbClr val="002060"/>
                </a:solidFill>
              </a:rPr>
              <a:t>r</a:t>
            </a:r>
            <a:r>
              <a:rPr lang="en-US" dirty="0" err="1" smtClean="0">
                <a:solidFill>
                  <a:srgbClr val="ED7703"/>
                </a:solidFill>
              </a:rPr>
              <a:t>A</a:t>
            </a:r>
            <a:r>
              <a:rPr lang="en-US" dirty="0" err="1" smtClean="0">
                <a:solidFill>
                  <a:srgbClr val="002060"/>
                </a:solidFill>
              </a:rPr>
              <a:t>nge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ED7703"/>
                </a:solidFill>
              </a:rPr>
              <a:t>SY</a:t>
            </a:r>
            <a:r>
              <a:rPr lang="en-US" dirty="0" err="1" smtClean="0">
                <a:solidFill>
                  <a:srgbClr val="002060"/>
                </a:solidFill>
              </a:rPr>
              <a:t>ncrotron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ED7703"/>
                </a:solidFill>
              </a:rPr>
              <a:t>S</a:t>
            </a:r>
            <a:r>
              <a:rPr lang="en-US" dirty="0" smtClean="0">
                <a:solidFill>
                  <a:srgbClr val="002060"/>
                </a:solidFill>
              </a:rPr>
              <a:t>uite</a:t>
            </a:r>
          </a:p>
          <a:p>
            <a:endParaRPr lang="en-US" dirty="0" smtClean="0">
              <a:solidFill>
                <a:srgbClr val="00206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05980" y="3868765"/>
            <a:ext cx="4786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smtClean="0">
                <a:solidFill>
                  <a:srgbClr val="7030A0"/>
                </a:solidFill>
              </a:rPr>
              <a:t>Luca </a:t>
            </a:r>
            <a:r>
              <a:rPr lang="en-GB" sz="1400" dirty="0" err="1">
                <a:solidFill>
                  <a:srgbClr val="7030A0"/>
                </a:solidFill>
              </a:rPr>
              <a:t>Rebuffi</a:t>
            </a:r>
            <a:r>
              <a:rPr lang="en-GB" sz="1400" dirty="0">
                <a:solidFill>
                  <a:srgbClr val="7030A0"/>
                </a:solidFill>
              </a:rPr>
              <a:t> (ANL) </a:t>
            </a:r>
            <a:r>
              <a:rPr lang="en-GB" sz="1400" dirty="0" smtClean="0">
                <a:solidFill>
                  <a:srgbClr val="7030A0"/>
                </a:solidFill>
              </a:rPr>
              <a:t>&amp; Manuel Sánchez del R</a:t>
            </a:r>
            <a:r>
              <a:rPr lang="es-MX" sz="1400" dirty="0" smtClean="0">
                <a:solidFill>
                  <a:srgbClr val="7030A0"/>
                </a:solidFill>
              </a:rPr>
              <a:t>í</a:t>
            </a:r>
            <a:r>
              <a:rPr lang="en-GB" sz="1400" dirty="0" smtClean="0">
                <a:solidFill>
                  <a:srgbClr val="7030A0"/>
                </a:solidFill>
              </a:rPr>
              <a:t>o </a:t>
            </a:r>
            <a:r>
              <a:rPr lang="en-GB" sz="1400" dirty="0">
                <a:solidFill>
                  <a:srgbClr val="7030A0"/>
                </a:solidFill>
              </a:rPr>
              <a:t>(ESRF</a:t>
            </a:r>
            <a:r>
              <a:rPr lang="en-GB" sz="1400" dirty="0" smtClean="0">
                <a:solidFill>
                  <a:srgbClr val="7030A0"/>
                </a:solidFill>
              </a:rPr>
              <a:t>) [1].</a:t>
            </a:r>
            <a:endParaRPr lang="en-US" sz="1400" dirty="0">
              <a:solidFill>
                <a:srgbClr val="7030A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216439" y="937605"/>
            <a:ext cx="792088" cy="369332"/>
            <a:chOff x="647564" y="1346765"/>
            <a:chExt cx="792088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683568" y="1346765"/>
              <a:ext cx="7200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SRW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BEC0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658763" y="2043406"/>
            <a:ext cx="1646921" cy="369332"/>
            <a:chOff x="618659" y="1346765"/>
            <a:chExt cx="842610" cy="382800"/>
          </a:xfrm>
        </p:grpSpPr>
        <p:sp>
          <p:nvSpPr>
            <p:cNvPr id="14" name="TextBox 13"/>
            <p:cNvSpPr txBox="1"/>
            <p:nvPr/>
          </p:nvSpPr>
          <p:spPr>
            <a:xfrm>
              <a:off x="618659" y="1346765"/>
              <a:ext cx="842610" cy="38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SHADOWOUI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BCD2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86911" y="1201438"/>
            <a:ext cx="1152128" cy="662608"/>
            <a:chOff x="647564" y="1346765"/>
            <a:chExt cx="792088" cy="646331"/>
          </a:xfrm>
        </p:grpSpPr>
        <p:sp>
          <p:nvSpPr>
            <p:cNvPr id="17" name="TextBox 16"/>
            <p:cNvSpPr txBox="1"/>
            <p:nvPr/>
          </p:nvSpPr>
          <p:spPr>
            <a:xfrm>
              <a:off x="683568" y="1346765"/>
              <a:ext cx="72008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XOPPY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FDD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1704175" y="5857838"/>
            <a:ext cx="8901239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900" u="sng" dirty="0" smtClean="0"/>
              <a:t>[</a:t>
            </a:r>
            <a:r>
              <a:rPr lang="en-GB" sz="900" dirty="0" smtClean="0"/>
              <a:t>1] </a:t>
            </a:r>
            <a:r>
              <a:rPr lang="en-GB" sz="900" dirty="0"/>
              <a:t>L. </a:t>
            </a:r>
            <a:r>
              <a:rPr lang="en-GB" sz="900" dirty="0" err="1"/>
              <a:t>Rebuffi</a:t>
            </a:r>
            <a:r>
              <a:rPr lang="en-GB" sz="900" dirty="0"/>
              <a:t>, M. Sanchez del Rio, "OASYS (</a:t>
            </a:r>
            <a:r>
              <a:rPr lang="en-GB" sz="900" dirty="0" err="1"/>
              <a:t>OrAnge</a:t>
            </a:r>
            <a:r>
              <a:rPr lang="en-GB" sz="900" dirty="0"/>
              <a:t> </a:t>
            </a:r>
            <a:r>
              <a:rPr lang="en-GB" sz="900" dirty="0" err="1"/>
              <a:t>SYnchrotron</a:t>
            </a:r>
            <a:r>
              <a:rPr lang="en-GB" sz="900" dirty="0"/>
              <a:t> Suite): an open-source graphical environment for x-ray virtual </a:t>
            </a:r>
            <a:r>
              <a:rPr lang="en-GB" sz="900" dirty="0" smtClean="0"/>
              <a:t>experiments</a:t>
            </a:r>
            <a:r>
              <a:rPr lang="en-GB" sz="900" dirty="0"/>
              <a:t>”, Proc. SPIE 10388, 103880S (2017)​​​​​. DOI: </a:t>
            </a:r>
            <a:r>
              <a:rPr lang="en-GB" sz="900" dirty="0" smtClean="0"/>
              <a:t>10.1117/12.2274263.</a:t>
            </a:r>
            <a:endParaRPr lang="en-GB" sz="900" u="sng" dirty="0"/>
          </a:p>
        </p:txBody>
      </p:sp>
      <p:cxnSp>
        <p:nvCxnSpPr>
          <p:cNvPr id="20" name="Straight Arrow Connector 19"/>
          <p:cNvCxnSpPr>
            <a:stCxn id="12" idx="2"/>
          </p:cNvCxnSpPr>
          <p:nvPr/>
        </p:nvCxnSpPr>
        <p:spPr>
          <a:xfrm>
            <a:off x="4612483" y="1306937"/>
            <a:ext cx="392791" cy="1230620"/>
          </a:xfrm>
          <a:prstGeom prst="straightConnector1">
            <a:avLst/>
          </a:prstGeom>
          <a:ln w="57150">
            <a:solidFill>
              <a:srgbClr val="BEC0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619600" y="1589507"/>
            <a:ext cx="796171" cy="1117909"/>
          </a:xfrm>
          <a:prstGeom prst="straightConnector1">
            <a:avLst/>
          </a:prstGeom>
          <a:ln w="57150">
            <a:solidFill>
              <a:srgbClr val="FDD4A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144388" y="3856164"/>
            <a:ext cx="152289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Orange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001521" y="2395438"/>
            <a:ext cx="1109201" cy="612704"/>
          </a:xfrm>
          <a:prstGeom prst="straightConnector1">
            <a:avLst/>
          </a:prstGeom>
          <a:ln w="57150">
            <a:solidFill>
              <a:srgbClr val="BCD2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1930437" y="2965494"/>
            <a:ext cx="1152262" cy="379372"/>
            <a:chOff x="357411" y="3250266"/>
            <a:chExt cx="1152262" cy="379372"/>
          </a:xfrm>
        </p:grpSpPr>
        <p:sp>
          <p:nvSpPr>
            <p:cNvPr id="25" name="TextBox 24"/>
            <p:cNvSpPr txBox="1"/>
            <p:nvPr/>
          </p:nvSpPr>
          <p:spPr>
            <a:xfrm>
              <a:off x="397002" y="3250266"/>
              <a:ext cx="111267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SYNED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7411" y="3263755"/>
              <a:ext cx="1109256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DFC7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7" name="Straight Arrow Connector 26"/>
          <p:cNvCxnSpPr>
            <a:stCxn id="26" idx="3"/>
          </p:cNvCxnSpPr>
          <p:nvPr/>
        </p:nvCxnSpPr>
        <p:spPr>
          <a:xfrm>
            <a:off x="3039693" y="3161925"/>
            <a:ext cx="1017418" cy="196430"/>
          </a:xfrm>
          <a:prstGeom prst="straightConnector1">
            <a:avLst/>
          </a:prstGeom>
          <a:ln w="57150">
            <a:solidFill>
              <a:srgbClr val="DFC7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982927" y="4260824"/>
            <a:ext cx="124241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COMSYL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1946924" y="4262549"/>
            <a:ext cx="1278420" cy="365883"/>
          </a:xfrm>
          <a:prstGeom prst="roundRect">
            <a:avLst>
              <a:gd name="adj" fmla="val 42974"/>
            </a:avLst>
          </a:prstGeom>
          <a:noFill/>
          <a:ln w="57150">
            <a:solidFill>
              <a:srgbClr val="D5FB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>
            <a:stCxn id="29" idx="3"/>
          </p:cNvCxnSpPr>
          <p:nvPr/>
        </p:nvCxnSpPr>
        <p:spPr>
          <a:xfrm flipV="1">
            <a:off x="3225344" y="3937073"/>
            <a:ext cx="1051108" cy="508418"/>
          </a:xfrm>
          <a:prstGeom prst="straightConnector1">
            <a:avLst/>
          </a:prstGeom>
          <a:ln w="57150">
            <a:solidFill>
              <a:srgbClr val="D5FBF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ight Arrow 30"/>
          <p:cNvSpPr/>
          <p:nvPr/>
        </p:nvSpPr>
        <p:spPr>
          <a:xfrm>
            <a:off x="5814440" y="3019850"/>
            <a:ext cx="244318" cy="70952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032406" y="4153213"/>
            <a:ext cx="43183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200" dirty="0"/>
              <a:t> </a:t>
            </a:r>
            <a:r>
              <a:rPr lang="en-GB" sz="1200" dirty="0">
                <a:hlinkClick r:id="rId4"/>
              </a:rPr>
              <a:t>https://www.aps.anl.gov/Science/Scientific-Software/OASYS</a:t>
            </a:r>
            <a:endParaRPr lang="fr-FR" sz="1200" u="sng" dirty="0" smtClean="0"/>
          </a:p>
          <a:p>
            <a:pPr algn="ctr"/>
            <a:endParaRPr lang="fr-FR" sz="1200" u="sng" dirty="0"/>
          </a:p>
          <a:p>
            <a:pPr algn="ctr"/>
            <a:r>
              <a:rPr lang="fr-FR" sz="1200" u="sng" dirty="0" smtClean="0"/>
              <a:t>https</a:t>
            </a:r>
            <a:r>
              <a:rPr lang="fr-FR" sz="1200" u="sng" dirty="0"/>
              <a:t>://github.com/oasys-kit</a:t>
            </a:r>
            <a:endParaRPr lang="en-GB" sz="1200" u="sng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695" y="5288610"/>
            <a:ext cx="587914" cy="563499"/>
          </a:xfrm>
          <a:prstGeom prst="rect">
            <a:avLst/>
          </a:prstGeom>
        </p:spPr>
      </p:pic>
      <p:cxnSp>
        <p:nvCxnSpPr>
          <p:cNvPr id="34" name="Straight Arrow Connector 33"/>
          <p:cNvCxnSpPr>
            <a:stCxn id="35" idx="0"/>
          </p:cNvCxnSpPr>
          <p:nvPr/>
        </p:nvCxnSpPr>
        <p:spPr>
          <a:xfrm flipV="1">
            <a:off x="4810169" y="4226298"/>
            <a:ext cx="15691" cy="766253"/>
          </a:xfrm>
          <a:prstGeom prst="straightConnector1">
            <a:avLst/>
          </a:prstGeom>
          <a:ln w="57150">
            <a:solidFill>
              <a:srgbClr val="F9A5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245972" y="4992551"/>
            <a:ext cx="112839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9A549"/>
                </a:solidFill>
              </a:rPr>
              <a:t>Utilities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657163" y="3493599"/>
            <a:ext cx="24994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200" u="sng" dirty="0"/>
              <a:t>https://github.com/oasys-kit/syned</a:t>
            </a:r>
            <a:endParaRPr lang="en-GB" sz="1200" u="sng" dirty="0"/>
          </a:p>
        </p:txBody>
      </p:sp>
      <p:grpSp>
        <p:nvGrpSpPr>
          <p:cNvPr id="37" name="Group 36"/>
          <p:cNvGrpSpPr/>
          <p:nvPr/>
        </p:nvGrpSpPr>
        <p:grpSpPr>
          <a:xfrm>
            <a:off x="5498893" y="963060"/>
            <a:ext cx="1365505" cy="379372"/>
            <a:chOff x="357411" y="3250266"/>
            <a:chExt cx="1152262" cy="379372"/>
          </a:xfrm>
        </p:grpSpPr>
        <p:sp>
          <p:nvSpPr>
            <p:cNvPr id="38" name="TextBox 37"/>
            <p:cNvSpPr txBox="1"/>
            <p:nvPr/>
          </p:nvSpPr>
          <p:spPr>
            <a:xfrm>
              <a:off x="397002" y="3250266"/>
              <a:ext cx="111267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WOFRY</a:t>
              </a: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357411" y="3263755"/>
              <a:ext cx="1109256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E4E4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0" name="Straight Arrow Connector 39"/>
          <p:cNvCxnSpPr>
            <a:stCxn id="39" idx="2"/>
          </p:cNvCxnSpPr>
          <p:nvPr/>
        </p:nvCxnSpPr>
        <p:spPr>
          <a:xfrm flipH="1">
            <a:off x="5447928" y="1342432"/>
            <a:ext cx="708235" cy="1217109"/>
          </a:xfrm>
          <a:prstGeom prst="straightConnector1">
            <a:avLst/>
          </a:prstGeom>
          <a:ln w="57150">
            <a:solidFill>
              <a:srgbClr val="E4E4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6145831" y="1410044"/>
            <a:ext cx="24994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200" u="sng" dirty="0"/>
              <a:t>https://github.com/oasys-kit/wofry</a:t>
            </a:r>
            <a:endParaRPr lang="en-GB" sz="1200" u="sng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074" y="2876507"/>
            <a:ext cx="874754" cy="87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67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31" grpId="0" animBg="1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99320" y="246960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Package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14" y="1653896"/>
            <a:ext cx="3289300" cy="3733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612" y="1089898"/>
            <a:ext cx="32893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23110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99320" y="246960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Applications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265" name="TextShape 4"/>
          <p:cNvSpPr txBox="1"/>
          <p:nvPr/>
        </p:nvSpPr>
        <p:spPr>
          <a:xfrm>
            <a:off x="153022" y="1301760"/>
            <a:ext cx="11920386" cy="43995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2500" lnSpcReduction="10000"/>
          </a:bodyPr>
          <a:lstStyle/>
          <a:p>
            <a:pPr marL="274320" indent="-273960">
              <a:lnSpc>
                <a:spcPct val="100000"/>
              </a:lnSpc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b="0" strike="noStrike" spc="-1" dirty="0" smtClean="0">
                <a:solidFill>
                  <a:srgbClr val="313335"/>
                </a:solidFill>
                <a:latin typeface="Calibri"/>
              </a:rPr>
              <a:t>Synchrotron Sources</a:t>
            </a:r>
          </a:p>
          <a:p>
            <a:pPr marL="731520" lvl="1" indent="-273960"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spc="-1" dirty="0" smtClean="0">
                <a:solidFill>
                  <a:srgbClr val="FF0000"/>
                </a:solidFill>
                <a:latin typeface="Calibri"/>
              </a:rPr>
              <a:t>Bending Magnets, Wigglers : </a:t>
            </a:r>
            <a:r>
              <a:rPr lang="en-US" sz="2800" spc="-1" dirty="0" smtClean="0">
                <a:solidFill>
                  <a:srgbClr val="313335"/>
                </a:solidFill>
                <a:latin typeface="Calibri"/>
              </a:rPr>
              <a:t>Spectral Flux and Power</a:t>
            </a:r>
          </a:p>
          <a:p>
            <a:pPr marL="731520" lvl="1" indent="-273960"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spc="-1" dirty="0" err="1" smtClean="0">
                <a:solidFill>
                  <a:srgbClr val="FF0000"/>
                </a:solidFill>
                <a:latin typeface="Calibri"/>
              </a:rPr>
              <a:t>Undulators</a:t>
            </a:r>
            <a:r>
              <a:rPr lang="en-US" sz="2800" spc="-1" dirty="0" smtClean="0">
                <a:solidFill>
                  <a:srgbClr val="FF0000"/>
                </a:solidFill>
                <a:latin typeface="Calibri"/>
              </a:rPr>
              <a:t>: </a:t>
            </a:r>
          </a:p>
          <a:p>
            <a:pPr marL="1188720" lvl="2" indent="-273960"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b="0" strike="noStrike" spc="-1" dirty="0" smtClean="0">
                <a:solidFill>
                  <a:srgbClr val="313335"/>
                </a:solidFill>
                <a:latin typeface="Calibri"/>
              </a:rPr>
              <a:t>Spectral Flux, Spectral Power  W(E)  + Elements (mirrors, filters)</a:t>
            </a:r>
          </a:p>
          <a:p>
            <a:pPr marL="1188720" lvl="2" indent="-273960"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spc="-1" dirty="0" smtClean="0">
                <a:solidFill>
                  <a:srgbClr val="313335"/>
                </a:solidFill>
                <a:latin typeface="Calibri"/>
              </a:rPr>
              <a:t>Power Density  W(</a:t>
            </a:r>
            <a:r>
              <a:rPr lang="en-US" sz="2800" spc="-1" dirty="0" err="1" smtClean="0">
                <a:solidFill>
                  <a:srgbClr val="313335"/>
                </a:solidFill>
                <a:latin typeface="Calibri"/>
              </a:rPr>
              <a:t>x,y</a:t>
            </a:r>
            <a:r>
              <a:rPr lang="en-US" sz="2800" spc="-1" dirty="0" smtClean="0">
                <a:solidFill>
                  <a:srgbClr val="313335"/>
                </a:solidFill>
                <a:latin typeface="Calibri"/>
              </a:rPr>
              <a:t>) </a:t>
            </a:r>
          </a:p>
          <a:p>
            <a:pPr marL="1188720" lvl="2" indent="-273960"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spc="-1" dirty="0" smtClean="0">
                <a:solidFill>
                  <a:srgbClr val="313335"/>
                </a:solidFill>
                <a:latin typeface="Calibri"/>
              </a:rPr>
              <a:t>Radiation W(</a:t>
            </a:r>
            <a:r>
              <a:rPr lang="en-US" sz="2800" spc="-1" dirty="0" err="1" smtClean="0">
                <a:solidFill>
                  <a:srgbClr val="313335"/>
                </a:solidFill>
                <a:latin typeface="Calibri"/>
              </a:rPr>
              <a:t>E,x,y</a:t>
            </a:r>
            <a:r>
              <a:rPr lang="en-US" sz="2800" spc="-1" dirty="0" smtClean="0">
                <a:solidFill>
                  <a:srgbClr val="313335"/>
                </a:solidFill>
                <a:latin typeface="Calibri"/>
              </a:rPr>
              <a:t>) + Elements (Mirror, filters, apertures)</a:t>
            </a:r>
          </a:p>
          <a:p>
            <a:pPr marL="1188720" lvl="2" indent="-273960"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spc="-1" dirty="0" smtClean="0">
                <a:solidFill>
                  <a:srgbClr val="313335"/>
                </a:solidFill>
                <a:latin typeface="Calibri"/>
              </a:rPr>
              <a:t>Several calculation engines on the same interface (US, URGENT, SRW, </a:t>
            </a:r>
            <a:r>
              <a:rPr lang="en-US" sz="2800" spc="-1" dirty="0" err="1" smtClean="0">
                <a:solidFill>
                  <a:srgbClr val="313335"/>
                </a:solidFill>
                <a:latin typeface="Calibri"/>
              </a:rPr>
              <a:t>pySRU</a:t>
            </a:r>
            <a:r>
              <a:rPr lang="en-US" sz="2800" spc="-1" dirty="0" smtClean="0">
                <a:solidFill>
                  <a:srgbClr val="313335"/>
                </a:solidFill>
                <a:latin typeface="Calibri"/>
              </a:rPr>
              <a:t>) </a:t>
            </a:r>
          </a:p>
          <a:p>
            <a:pPr marL="731520" lvl="1" indent="-273960"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spc="-1" dirty="0" smtClean="0">
                <a:solidFill>
                  <a:srgbClr val="313335"/>
                </a:solidFill>
                <a:latin typeface="Calibri"/>
              </a:rPr>
              <a:t>Optical elements reflectivity (crystals, mirrors, multilayers)</a:t>
            </a:r>
          </a:p>
          <a:p>
            <a:pPr marL="731520" lvl="1" indent="-273960"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spc="-1" dirty="0" smtClean="0">
                <a:solidFill>
                  <a:srgbClr val="313335"/>
                </a:solidFill>
                <a:latin typeface="Calibri"/>
              </a:rPr>
              <a:t>Miscellaneous applications</a:t>
            </a:r>
          </a:p>
          <a:p>
            <a:pPr marL="731520" lvl="1" indent="-273960"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endParaRPr lang="en-US" sz="2800" b="0" strike="noStrike" spc="-1" dirty="0" smtClean="0">
              <a:solidFill>
                <a:srgbClr val="313335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313335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223110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99320" y="246960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pc="-1" dirty="0" smtClean="0">
                <a:solidFill>
                  <a:srgbClr val="006BA6"/>
                </a:solidFill>
                <a:latin typeface="Calibri"/>
              </a:rPr>
              <a:t>XOPPY </a:t>
            </a: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Tutorial 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52" y="2704144"/>
            <a:ext cx="4197962" cy="2438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707" y="2663898"/>
            <a:ext cx="4561910" cy="27484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4835" y="2655914"/>
            <a:ext cx="3986759" cy="2901629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3014526" y="3503585"/>
            <a:ext cx="749806" cy="198893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7390324" y="3533589"/>
            <a:ext cx="749806" cy="198893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6051" y="1299334"/>
            <a:ext cx="4413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hlinkClick r:id="rId5"/>
              </a:rPr>
              <a:t>http:/</a:t>
            </a:r>
            <a:r>
              <a:rPr lang="en-US" sz="2800" b="1" dirty="0" err="1" smtClean="0">
                <a:hlinkClick r:id="rId5"/>
              </a:rPr>
              <a:t>tinyurl.com</a:t>
            </a:r>
            <a:r>
              <a:rPr lang="en-US" sz="2800" b="1" dirty="0">
                <a:hlinkClick r:id="rId5"/>
              </a:rPr>
              <a:t>/r5fq6pe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368767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99320" y="246960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Connectivity &amp; Interoperability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81" y="1683026"/>
            <a:ext cx="6696075" cy="112395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300229" y="1331849"/>
            <a:ext cx="792088" cy="369332"/>
            <a:chOff x="647564" y="1346765"/>
            <a:chExt cx="792088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683568" y="1346765"/>
              <a:ext cx="7200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SRW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BEC0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090615" y="1312037"/>
            <a:ext cx="1646921" cy="369332"/>
            <a:chOff x="618659" y="1346765"/>
            <a:chExt cx="842610" cy="382800"/>
          </a:xfrm>
        </p:grpSpPr>
        <p:sp>
          <p:nvSpPr>
            <p:cNvPr id="11" name="TextBox 10"/>
            <p:cNvSpPr txBox="1"/>
            <p:nvPr/>
          </p:nvSpPr>
          <p:spPr>
            <a:xfrm>
              <a:off x="618659" y="1346765"/>
              <a:ext cx="842610" cy="38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SHADOWOUI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BCD2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411797" y="1314526"/>
            <a:ext cx="1152128" cy="662608"/>
            <a:chOff x="647564" y="1346765"/>
            <a:chExt cx="79208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683568" y="1346765"/>
              <a:ext cx="72008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XOPPY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FDD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884405" y="1318360"/>
            <a:ext cx="1365505" cy="379372"/>
            <a:chOff x="357411" y="3250266"/>
            <a:chExt cx="1152262" cy="379372"/>
          </a:xfrm>
        </p:grpSpPr>
        <p:sp>
          <p:nvSpPr>
            <p:cNvPr id="17" name="TextBox 16"/>
            <p:cNvSpPr txBox="1"/>
            <p:nvPr/>
          </p:nvSpPr>
          <p:spPr>
            <a:xfrm>
              <a:off x="397002" y="3250266"/>
              <a:ext cx="111267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WOFRY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57411" y="3263755"/>
              <a:ext cx="1109256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E4E4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Straight Connector 18"/>
          <p:cNvCxnSpPr/>
          <p:nvPr/>
        </p:nvCxnSpPr>
        <p:spPr>
          <a:xfrm>
            <a:off x="3275893" y="2187082"/>
            <a:ext cx="12241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ultiply 19"/>
          <p:cNvSpPr/>
          <p:nvPr/>
        </p:nvSpPr>
        <p:spPr>
          <a:xfrm>
            <a:off x="3429442" y="1868740"/>
            <a:ext cx="792088" cy="665302"/>
          </a:xfrm>
          <a:prstGeom prst="mathMultiply">
            <a:avLst>
              <a:gd name="adj1" fmla="val 89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FF0000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5125468" y="2187082"/>
            <a:ext cx="12241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Multiply 21"/>
          <p:cNvSpPr/>
          <p:nvPr/>
        </p:nvSpPr>
        <p:spPr>
          <a:xfrm>
            <a:off x="5279017" y="1868740"/>
            <a:ext cx="792088" cy="665302"/>
          </a:xfrm>
          <a:prstGeom prst="mathMultiply">
            <a:avLst>
              <a:gd name="adj1" fmla="val 89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FF0000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6991792" y="2187082"/>
            <a:ext cx="12241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Multiply 23"/>
          <p:cNvSpPr/>
          <p:nvPr/>
        </p:nvSpPr>
        <p:spPr>
          <a:xfrm>
            <a:off x="7145341" y="1868740"/>
            <a:ext cx="792088" cy="665302"/>
          </a:xfrm>
          <a:prstGeom prst="mathMultiply">
            <a:avLst>
              <a:gd name="adj1" fmla="val 89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24876" y="2847972"/>
            <a:ext cx="546715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2060"/>
                </a:solidFill>
              </a:rPr>
              <a:t>Hint: always keep an eye on the color code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997" y="3703732"/>
            <a:ext cx="3134581" cy="2441856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815330" y="3483971"/>
            <a:ext cx="1646921" cy="369332"/>
            <a:chOff x="618659" y="1346765"/>
            <a:chExt cx="842610" cy="382800"/>
          </a:xfrm>
        </p:grpSpPr>
        <p:sp>
          <p:nvSpPr>
            <p:cNvPr id="28" name="TextBox 27"/>
            <p:cNvSpPr txBox="1"/>
            <p:nvPr/>
          </p:nvSpPr>
          <p:spPr>
            <a:xfrm>
              <a:off x="618659" y="1346765"/>
              <a:ext cx="842610" cy="38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SHADOWOUI</a:t>
              </a: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BCD2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493046" y="5215303"/>
            <a:ext cx="1152128" cy="662608"/>
            <a:chOff x="647564" y="1346765"/>
            <a:chExt cx="792088" cy="646331"/>
          </a:xfrm>
        </p:grpSpPr>
        <p:sp>
          <p:nvSpPr>
            <p:cNvPr id="31" name="TextBox 30"/>
            <p:cNvSpPr txBox="1"/>
            <p:nvPr/>
          </p:nvSpPr>
          <p:spPr>
            <a:xfrm>
              <a:off x="683568" y="1346765"/>
              <a:ext cx="72008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XOPPY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FDD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229" y="3903960"/>
            <a:ext cx="5571066" cy="1992695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5287361" y="4082545"/>
            <a:ext cx="1152128" cy="662608"/>
            <a:chOff x="647564" y="1346765"/>
            <a:chExt cx="792088" cy="646331"/>
          </a:xfrm>
        </p:grpSpPr>
        <p:sp>
          <p:nvSpPr>
            <p:cNvPr id="36" name="TextBox 35"/>
            <p:cNvSpPr txBox="1"/>
            <p:nvPr/>
          </p:nvSpPr>
          <p:spPr>
            <a:xfrm>
              <a:off x="683568" y="1346765"/>
              <a:ext cx="72008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XOPPY</a:t>
              </a: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FDD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8767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99320" y="246960"/>
            <a:ext cx="9389160" cy="793406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err="1" smtClean="0">
                <a:solidFill>
                  <a:srgbClr val="006BA6"/>
                </a:solidFill>
                <a:latin typeface="Calibri"/>
              </a:rPr>
              <a:t>Undulators</a:t>
            </a: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: Power and spectral calculations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0220"/>
            <a:ext cx="6285735" cy="12300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230" y="990140"/>
            <a:ext cx="4838700" cy="1397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48" y="2211754"/>
            <a:ext cx="2273300" cy="711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29644" y="2335221"/>
            <a:ext cx="273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m</a:t>
            </a:r>
            <a:r>
              <a:rPr lang="en-US" i="1" baseline="-25000" dirty="0" smtClean="0"/>
              <a:t>e</a:t>
            </a:r>
            <a:r>
              <a:rPr lang="en-US" i="1" dirty="0" smtClean="0"/>
              <a:t>c</a:t>
            </a:r>
            <a:r>
              <a:rPr lang="en-US" i="1" baseline="30000" dirty="0" smtClean="0"/>
              <a:t>2</a:t>
            </a:r>
            <a:r>
              <a:rPr lang="en-US" dirty="0" smtClean="0"/>
              <a:t> = 0.51 MeV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697" y="2809898"/>
            <a:ext cx="9906000" cy="1574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0741" y="4651047"/>
            <a:ext cx="67941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Maximum power is obtained at highest K (or B) corresponding to the minimum photon energy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spectral range covered by </a:t>
            </a:r>
            <a:r>
              <a:rPr lang="en-US" dirty="0" err="1" smtClean="0"/>
              <a:t>undulator</a:t>
            </a:r>
            <a:r>
              <a:rPr lang="en-US" dirty="0" smtClean="0"/>
              <a:t> is shown by the Tuning Curves.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3080" y="4301356"/>
            <a:ext cx="3099119" cy="22143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1610" y="4184812"/>
            <a:ext cx="2180021" cy="267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67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6BA6"/>
      </a:dk2>
      <a:lt2>
        <a:srgbClr val="313335"/>
      </a:lt2>
      <a:accent1>
        <a:srgbClr val="E04E38"/>
      </a:accent1>
      <a:accent2>
        <a:srgbClr val="EAAA00"/>
      </a:accent2>
      <a:accent3>
        <a:srgbClr val="74AA50"/>
      </a:accent3>
      <a:accent4>
        <a:srgbClr val="00B5E2"/>
      </a:accent4>
      <a:accent5>
        <a:srgbClr val="5D4777"/>
      </a:accent5>
      <a:accent6>
        <a:srgbClr val="007681"/>
      </a:accent6>
      <a:hlink>
        <a:srgbClr val="D57800"/>
      </a:hlink>
      <a:folHlink>
        <a:srgbClr val="672D4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6BA6"/>
      </a:dk2>
      <a:lt2>
        <a:srgbClr val="63666A"/>
      </a:lt2>
      <a:accent1>
        <a:srgbClr val="E04E39"/>
      </a:accent1>
      <a:accent2>
        <a:srgbClr val="EAAA00"/>
      </a:accent2>
      <a:accent3>
        <a:srgbClr val="74AA50"/>
      </a:accent3>
      <a:accent4>
        <a:srgbClr val="00B5E2"/>
      </a:accent4>
      <a:accent5>
        <a:srgbClr val="007681"/>
      </a:accent5>
      <a:accent6>
        <a:srgbClr val="5D4777"/>
      </a:accent6>
      <a:hlink>
        <a:srgbClr val="D57800"/>
      </a:hlink>
      <a:folHlink>
        <a:srgbClr val="672E4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ALS-U Template 2019 Widescreen CD-3A Director's Review</Template>
  <TotalTime>4750</TotalTime>
  <Words>939</Words>
  <Application>Microsoft Macintosh PowerPoint</Application>
  <PresentationFormat>Custom</PresentationFormat>
  <Paragraphs>145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Beamlines and Optical Systems</dc:title>
  <dc:subject/>
  <dc:creator>Elaine DiMasi</dc:creator>
  <dc:description/>
  <cp:lastModifiedBy>Manuel Sanchez del Rio</cp:lastModifiedBy>
  <cp:revision>228</cp:revision>
  <cp:lastPrinted>2019-07-18T23:09:54Z</cp:lastPrinted>
  <dcterms:created xsi:type="dcterms:W3CDTF">2019-07-13T23:46:31Z</dcterms:created>
  <dcterms:modified xsi:type="dcterms:W3CDTF">2019-12-09T04:41:04Z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16</vt:i4>
  </property>
</Properties>
</file>